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024">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h8vEmjX+KR9eoze0G5JecEy6e1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876" y="96"/>
      </p:cViewPr>
      <p:guideLst>
        <p:guide orient="horz" pos="2024"/>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s-PY" sz="1200" b="0" i="0" u="none" strike="noStrike" cap="none">
                <a:solidFill>
                  <a:schemeClr val="dk1"/>
                </a:solidFill>
                <a:latin typeface="Arial"/>
                <a:ea typeface="Arial"/>
                <a:cs typeface="Arial"/>
                <a:sym typeface="Arial"/>
              </a:rPr>
              <a:t>‹Nº›</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2" name="Google Shape;14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PY"/>
              <a:t>10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e7b4475ebe_3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ge7b4475ebe_3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7" name="Google Shape;12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68" name="Google Shape;68;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PY"/>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s-PY"/>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p:nvPr/>
        </p:nvSpPr>
        <p:spPr>
          <a:xfrm>
            <a:off x="2672861" y="2485293"/>
            <a:ext cx="7105144" cy="163121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5000" b="0" i="0" u="none" strike="noStrike" cap="small">
                <a:solidFill>
                  <a:schemeClr val="dk1"/>
                </a:solidFill>
                <a:latin typeface="Arial"/>
                <a:ea typeface="Arial"/>
                <a:cs typeface="Arial"/>
                <a:sym typeface="Arial"/>
              </a:rPr>
              <a:t>Título de su Exposición Oral</a:t>
            </a:r>
            <a:endParaRPr/>
          </a:p>
        </p:txBody>
      </p:sp>
      <p:sp>
        <p:nvSpPr>
          <p:cNvPr id="89" name="Google Shape;89;p1"/>
          <p:cNvSpPr txBox="1"/>
          <p:nvPr/>
        </p:nvSpPr>
        <p:spPr>
          <a:xfrm>
            <a:off x="4455859" y="4077721"/>
            <a:ext cx="3539148" cy="4770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2500" b="0" i="0" u="none" strike="noStrike" cap="none">
                <a:solidFill>
                  <a:schemeClr val="dk1"/>
                </a:solidFill>
                <a:latin typeface="Arial"/>
                <a:ea typeface="Arial"/>
                <a:cs typeface="Arial"/>
                <a:sym typeface="Arial"/>
              </a:rPr>
              <a:t>Su Nombres y Apellidos</a:t>
            </a:r>
            <a:endParaRPr/>
          </a:p>
        </p:txBody>
      </p:sp>
      <p:sp>
        <p:nvSpPr>
          <p:cNvPr id="90" name="Google Shape;90;p1"/>
          <p:cNvSpPr txBox="1"/>
          <p:nvPr/>
        </p:nvSpPr>
        <p:spPr>
          <a:xfrm>
            <a:off x="4749574" y="5112825"/>
            <a:ext cx="2951700" cy="5850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1600" b="0" i="0" u="none" strike="noStrike" cap="none">
                <a:solidFill>
                  <a:schemeClr val="dk1"/>
                </a:solidFill>
                <a:latin typeface="Arial"/>
                <a:ea typeface="Arial"/>
                <a:cs typeface="Arial"/>
                <a:sym typeface="Arial"/>
              </a:rPr>
              <a:t>Especialidad</a:t>
            </a:r>
            <a:endParaRPr/>
          </a:p>
          <a:p>
            <a:pPr marL="0" marR="0" lvl="0" indent="0" algn="ctr" rtl="0">
              <a:spcBef>
                <a:spcPts val="0"/>
              </a:spcBef>
              <a:spcAft>
                <a:spcPts val="0"/>
              </a:spcAft>
              <a:buNone/>
            </a:pPr>
            <a:r>
              <a:rPr lang="es-PY" sz="1600" b="0" i="0" u="none" strike="noStrike" cap="none">
                <a:solidFill>
                  <a:schemeClr val="dk1"/>
                </a:solidFill>
                <a:latin typeface="Arial"/>
                <a:ea typeface="Arial"/>
                <a:cs typeface="Arial"/>
                <a:sym typeface="Arial"/>
              </a:rPr>
              <a:t>Contacto (Correo electrónico)</a:t>
            </a:r>
            <a:endParaRPr/>
          </a:p>
        </p:txBody>
      </p:sp>
      <p:pic>
        <p:nvPicPr>
          <p:cNvPr id="91" name="Google Shape;91;p1"/>
          <p:cNvPicPr preferRelativeResize="0"/>
          <p:nvPr/>
        </p:nvPicPr>
        <p:blipFill rotWithShape="1">
          <a:blip r:embed="rId3">
            <a:alphaModFix/>
          </a:blip>
          <a:srcRect l="19365" t="26630" r="18181" b="26970"/>
          <a:stretch/>
        </p:blipFill>
        <p:spPr>
          <a:xfrm>
            <a:off x="4897858" y="137611"/>
            <a:ext cx="2388349" cy="2005520"/>
          </a:xfrm>
          <a:prstGeom prst="rect">
            <a:avLst/>
          </a:prstGeom>
          <a:noFill/>
          <a:ln>
            <a:noFill/>
          </a:ln>
        </p:spPr>
      </p:pic>
      <p:pic>
        <p:nvPicPr>
          <p:cNvPr id="92" name="Google Shape;92;p1"/>
          <p:cNvPicPr preferRelativeResize="0"/>
          <p:nvPr/>
        </p:nvPicPr>
        <p:blipFill rotWithShape="1">
          <a:blip r:embed="rId4">
            <a:alphaModFix/>
          </a:blip>
          <a:srcRect/>
          <a:stretch/>
        </p:blipFill>
        <p:spPr>
          <a:xfrm>
            <a:off x="844169" y="2143130"/>
            <a:ext cx="2084598" cy="2125904"/>
          </a:xfrm>
          <a:prstGeom prst="rect">
            <a:avLst/>
          </a:prstGeom>
          <a:noFill/>
          <a:ln>
            <a:noFill/>
          </a:ln>
        </p:spPr>
      </p:pic>
      <p:pic>
        <p:nvPicPr>
          <p:cNvPr id="93" name="Google Shape;93;p1"/>
          <p:cNvPicPr preferRelativeResize="0"/>
          <p:nvPr/>
        </p:nvPicPr>
        <p:blipFill rotWithShape="1">
          <a:blip r:embed="rId5">
            <a:alphaModFix/>
          </a:blip>
          <a:srcRect b="27519"/>
          <a:stretch/>
        </p:blipFill>
        <p:spPr>
          <a:xfrm>
            <a:off x="9519139" y="2143131"/>
            <a:ext cx="2087558" cy="212590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0"/>
          <p:cNvSpPr txBox="1"/>
          <p:nvPr/>
        </p:nvSpPr>
        <p:spPr>
          <a:xfrm>
            <a:off x="1421675" y="454500"/>
            <a:ext cx="94167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Y" sz="5000" b="0" i="0" u="none" strike="noStrike" cap="small">
                <a:solidFill>
                  <a:schemeClr val="dk1"/>
                </a:solidFill>
                <a:latin typeface="Arial"/>
                <a:ea typeface="Arial"/>
                <a:cs typeface="Arial"/>
                <a:sym typeface="Arial"/>
              </a:rPr>
              <a:t>CIERRE / AGRADECIMIENTOS</a:t>
            </a:r>
            <a:endParaRPr/>
          </a:p>
        </p:txBody>
      </p:sp>
      <p:sp>
        <p:nvSpPr>
          <p:cNvPr id="146" name="Google Shape;146;p10"/>
          <p:cNvSpPr txBox="1"/>
          <p:nvPr/>
        </p:nvSpPr>
        <p:spPr>
          <a:xfrm>
            <a:off x="4360451" y="1474932"/>
            <a:ext cx="3539148" cy="47705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2500">
                <a:solidFill>
                  <a:schemeClr val="dk1"/>
                </a:solidFill>
                <a:latin typeface="Arial"/>
                <a:ea typeface="Arial"/>
                <a:cs typeface="Arial"/>
                <a:sym typeface="Arial"/>
              </a:rPr>
              <a:t>Su Nombre y Apellido</a:t>
            </a:r>
            <a:endParaRPr/>
          </a:p>
        </p:txBody>
      </p:sp>
      <p:sp>
        <p:nvSpPr>
          <p:cNvPr id="147" name="Google Shape;147;p10"/>
          <p:cNvSpPr txBox="1"/>
          <p:nvPr/>
        </p:nvSpPr>
        <p:spPr>
          <a:xfrm>
            <a:off x="4806552" y="1951986"/>
            <a:ext cx="2646947"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1600">
                <a:solidFill>
                  <a:schemeClr val="dk1"/>
                </a:solidFill>
                <a:latin typeface="Arial"/>
                <a:ea typeface="Arial"/>
                <a:cs typeface="Arial"/>
                <a:sym typeface="Arial"/>
              </a:rPr>
              <a:t>Especialidad</a:t>
            </a:r>
            <a:endParaRPr/>
          </a:p>
          <a:p>
            <a:pPr marL="0" marR="0" lvl="0" indent="0" algn="ctr" rtl="0">
              <a:spcBef>
                <a:spcPts val="0"/>
              </a:spcBef>
              <a:spcAft>
                <a:spcPts val="0"/>
              </a:spcAft>
              <a:buNone/>
            </a:pPr>
            <a:r>
              <a:rPr lang="es-PY" sz="1600">
                <a:solidFill>
                  <a:schemeClr val="dk1"/>
                </a:solidFill>
                <a:latin typeface="Arial"/>
                <a:ea typeface="Arial"/>
                <a:cs typeface="Arial"/>
                <a:sym typeface="Arial"/>
              </a:rPr>
              <a:t>Contacto</a:t>
            </a:r>
            <a:endParaRPr/>
          </a:p>
        </p:txBody>
      </p:sp>
      <p:pic>
        <p:nvPicPr>
          <p:cNvPr id="148" name="Google Shape;148;p10"/>
          <p:cNvPicPr preferRelativeResize="0"/>
          <p:nvPr/>
        </p:nvPicPr>
        <p:blipFill rotWithShape="1">
          <a:blip r:embed="rId3">
            <a:alphaModFix/>
          </a:blip>
          <a:srcRect/>
          <a:stretch/>
        </p:blipFill>
        <p:spPr>
          <a:xfrm>
            <a:off x="1060034" y="3426770"/>
            <a:ext cx="2106289" cy="2148025"/>
          </a:xfrm>
          <a:prstGeom prst="rect">
            <a:avLst/>
          </a:prstGeom>
          <a:noFill/>
          <a:ln>
            <a:noFill/>
          </a:ln>
        </p:spPr>
      </p:pic>
      <p:pic>
        <p:nvPicPr>
          <p:cNvPr id="149" name="Google Shape;149;p10"/>
          <p:cNvPicPr preferRelativeResize="0"/>
          <p:nvPr/>
        </p:nvPicPr>
        <p:blipFill rotWithShape="1">
          <a:blip r:embed="rId4">
            <a:alphaModFix/>
          </a:blip>
          <a:srcRect b="27519"/>
          <a:stretch/>
        </p:blipFill>
        <p:spPr>
          <a:xfrm>
            <a:off x="8751145" y="3429000"/>
            <a:ext cx="2107092" cy="2145795"/>
          </a:xfrm>
          <a:prstGeom prst="rect">
            <a:avLst/>
          </a:prstGeom>
          <a:noFill/>
          <a:ln>
            <a:noFill/>
          </a:ln>
        </p:spPr>
      </p:pic>
      <p:pic>
        <p:nvPicPr>
          <p:cNvPr id="150" name="Google Shape;150;p10"/>
          <p:cNvPicPr preferRelativeResize="0"/>
          <p:nvPr/>
        </p:nvPicPr>
        <p:blipFill rotWithShape="1">
          <a:blip r:embed="rId5">
            <a:alphaModFix/>
          </a:blip>
          <a:srcRect b="27519"/>
          <a:stretch/>
        </p:blipFill>
        <p:spPr>
          <a:xfrm>
            <a:off x="4642547" y="3426770"/>
            <a:ext cx="2805272" cy="2856799"/>
          </a:xfrm>
          <a:prstGeom prst="rect">
            <a:avLst/>
          </a:prstGeom>
          <a:noFill/>
          <a:ln>
            <a:noFill/>
          </a:ln>
        </p:spPr>
      </p:pic>
      <p:sp>
        <p:nvSpPr>
          <p:cNvPr id="151" name="Google Shape;151;p10"/>
          <p:cNvSpPr txBox="1"/>
          <p:nvPr/>
        </p:nvSpPr>
        <p:spPr>
          <a:xfrm>
            <a:off x="1298424" y="5574795"/>
            <a:ext cx="1629508"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1800" b="1">
                <a:solidFill>
                  <a:schemeClr val="dk1"/>
                </a:solidFill>
                <a:latin typeface="Arial"/>
                <a:ea typeface="Arial"/>
                <a:cs typeface="Arial"/>
                <a:sym typeface="Arial"/>
              </a:rPr>
              <a:t>Si corresponde</a:t>
            </a:r>
            <a:endParaRPr/>
          </a:p>
        </p:txBody>
      </p:sp>
      <p:sp>
        <p:nvSpPr>
          <p:cNvPr id="152" name="Google Shape;152;p10"/>
          <p:cNvSpPr txBox="1"/>
          <p:nvPr/>
        </p:nvSpPr>
        <p:spPr>
          <a:xfrm>
            <a:off x="5245140" y="6283569"/>
            <a:ext cx="1629508"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1800" b="1">
                <a:solidFill>
                  <a:schemeClr val="dk1"/>
                </a:solidFill>
                <a:latin typeface="Arial"/>
                <a:ea typeface="Arial"/>
                <a:cs typeface="Arial"/>
                <a:sym typeface="Arial"/>
              </a:rPr>
              <a:t>Si corresponde</a:t>
            </a:r>
            <a:endParaRPr/>
          </a:p>
        </p:txBody>
      </p:sp>
      <p:sp>
        <p:nvSpPr>
          <p:cNvPr id="153" name="Google Shape;153;p10"/>
          <p:cNvSpPr txBox="1"/>
          <p:nvPr/>
        </p:nvSpPr>
        <p:spPr>
          <a:xfrm>
            <a:off x="9085879" y="5609964"/>
            <a:ext cx="1629508"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1800" b="1">
                <a:solidFill>
                  <a:schemeClr val="dk1"/>
                </a:solidFill>
                <a:latin typeface="Arial"/>
                <a:ea typeface="Arial"/>
                <a:cs typeface="Arial"/>
                <a:sym typeface="Arial"/>
              </a:rPr>
              <a:t>Si corresponde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txBox="1"/>
          <p:nvPr/>
        </p:nvSpPr>
        <p:spPr>
          <a:xfrm>
            <a:off x="2964455" y="2272694"/>
            <a:ext cx="6521435" cy="163121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5000"/>
              <a:buFont typeface="Arial"/>
              <a:buNone/>
            </a:pPr>
            <a:r>
              <a:rPr lang="es-PY" sz="5000" b="0" i="0" u="none" strike="noStrike" cap="small" dirty="0">
                <a:solidFill>
                  <a:srgbClr val="000000"/>
                </a:solidFill>
                <a:latin typeface="Arial"/>
                <a:ea typeface="Arial"/>
                <a:cs typeface="Arial"/>
                <a:sym typeface="Arial"/>
              </a:rPr>
              <a:t>Ficología como área de la Botánica en Paraguay</a:t>
            </a:r>
            <a:endParaRPr sz="5000" b="0" i="0" u="none" strike="noStrike" cap="small" dirty="0">
              <a:solidFill>
                <a:srgbClr val="000000"/>
              </a:solidFill>
              <a:latin typeface="Arial"/>
              <a:ea typeface="Arial"/>
              <a:cs typeface="Arial"/>
              <a:sym typeface="Arial"/>
            </a:endParaRPr>
          </a:p>
        </p:txBody>
      </p:sp>
      <p:sp>
        <p:nvSpPr>
          <p:cNvPr id="99" name="Google Shape;99;p2"/>
          <p:cNvSpPr txBox="1"/>
          <p:nvPr/>
        </p:nvSpPr>
        <p:spPr>
          <a:xfrm>
            <a:off x="4150966" y="4742794"/>
            <a:ext cx="3539148" cy="4770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500"/>
              <a:buFont typeface="Arial"/>
              <a:buNone/>
            </a:pPr>
            <a:r>
              <a:rPr lang="es-PY" sz="2500" b="1" i="1" u="none" strike="noStrike" cap="none" dirty="0">
                <a:solidFill>
                  <a:srgbClr val="000000"/>
                </a:solidFill>
                <a:latin typeface="Arial"/>
                <a:ea typeface="Arial"/>
                <a:cs typeface="Arial"/>
                <a:sym typeface="Arial"/>
              </a:rPr>
              <a:t>Juan Pérez</a:t>
            </a:r>
            <a:r>
              <a:rPr lang="es-PY" sz="2500" b="0" i="0" u="none" strike="noStrike" cap="none" dirty="0">
                <a:solidFill>
                  <a:srgbClr val="000000"/>
                </a:solidFill>
                <a:latin typeface="Arial"/>
                <a:ea typeface="Arial"/>
                <a:cs typeface="Arial"/>
                <a:sym typeface="Arial"/>
              </a:rPr>
              <a:t>, PhD</a:t>
            </a:r>
            <a:endParaRPr dirty="0"/>
          </a:p>
        </p:txBody>
      </p:sp>
      <p:sp>
        <p:nvSpPr>
          <p:cNvPr id="100" name="Google Shape;100;p2"/>
          <p:cNvSpPr txBox="1"/>
          <p:nvPr/>
        </p:nvSpPr>
        <p:spPr>
          <a:xfrm>
            <a:off x="4597067" y="5219848"/>
            <a:ext cx="2646947" cy="5847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s-PY" sz="1600" b="0" i="0" u="none" strike="noStrike" cap="none">
                <a:solidFill>
                  <a:srgbClr val="000000"/>
                </a:solidFill>
                <a:latin typeface="Arial"/>
                <a:ea typeface="Arial"/>
                <a:cs typeface="Arial"/>
                <a:sym typeface="Arial"/>
              </a:rPr>
              <a:t>Bíólogo - Investigador</a:t>
            </a:r>
            <a:endParaRPr sz="16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600"/>
              <a:buFont typeface="Arial"/>
              <a:buNone/>
            </a:pPr>
            <a:r>
              <a:rPr lang="es-PY" sz="1600" b="0" i="0" u="none" strike="noStrike" cap="none">
                <a:solidFill>
                  <a:srgbClr val="000000"/>
                </a:solidFill>
                <a:latin typeface="Arial"/>
                <a:ea typeface="Arial"/>
                <a:cs typeface="Arial"/>
                <a:sym typeface="Arial"/>
              </a:rPr>
              <a:t>juanperezsera@correo.com</a:t>
            </a:r>
            <a:endParaRPr sz="1600" b="0" i="0" u="none" strike="noStrike" cap="none">
              <a:solidFill>
                <a:srgbClr val="000000"/>
              </a:solidFill>
              <a:latin typeface="Arial"/>
              <a:ea typeface="Arial"/>
              <a:cs typeface="Arial"/>
              <a:sym typeface="Arial"/>
            </a:endParaRPr>
          </a:p>
        </p:txBody>
      </p:sp>
      <p:sp>
        <p:nvSpPr>
          <p:cNvPr id="101" name="Google Shape;101;p2"/>
          <p:cNvSpPr txBox="1"/>
          <p:nvPr/>
        </p:nvSpPr>
        <p:spPr>
          <a:xfrm>
            <a:off x="0" y="6304002"/>
            <a:ext cx="12506631" cy="553998"/>
          </a:xfrm>
          <a:prstGeom prst="rect">
            <a:avLst/>
          </a:prstGeom>
          <a:solidFill>
            <a:srgbClr val="FF000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3000" b="1" i="0" u="none" strike="noStrike" cap="none">
                <a:solidFill>
                  <a:schemeClr val="lt1"/>
                </a:solidFill>
                <a:latin typeface="Arial"/>
                <a:ea typeface="Arial"/>
                <a:cs typeface="Arial"/>
                <a:sym typeface="Arial"/>
              </a:rPr>
              <a:t>SOLO EJEMPLO DE CARÁTULA</a:t>
            </a:r>
            <a:endParaRPr/>
          </a:p>
        </p:txBody>
      </p:sp>
      <p:pic>
        <p:nvPicPr>
          <p:cNvPr id="102" name="Google Shape;102;p2"/>
          <p:cNvPicPr preferRelativeResize="0"/>
          <p:nvPr/>
        </p:nvPicPr>
        <p:blipFill rotWithShape="1">
          <a:blip r:embed="rId3">
            <a:alphaModFix/>
          </a:blip>
          <a:srcRect l="19365" t="26630" r="18181" b="26970"/>
          <a:stretch/>
        </p:blipFill>
        <p:spPr>
          <a:xfrm>
            <a:off x="4597067" y="46981"/>
            <a:ext cx="2646947" cy="1904836"/>
          </a:xfrm>
          <a:prstGeom prst="rect">
            <a:avLst/>
          </a:prstGeom>
          <a:noFill/>
          <a:ln>
            <a:noFill/>
          </a:ln>
        </p:spPr>
      </p:pic>
      <p:pic>
        <p:nvPicPr>
          <p:cNvPr id="103" name="Google Shape;103;p2"/>
          <p:cNvPicPr preferRelativeResize="0"/>
          <p:nvPr/>
        </p:nvPicPr>
        <p:blipFill rotWithShape="1">
          <a:blip r:embed="rId4">
            <a:alphaModFix/>
          </a:blip>
          <a:srcRect/>
          <a:stretch/>
        </p:blipFill>
        <p:spPr>
          <a:xfrm>
            <a:off x="887888" y="2272546"/>
            <a:ext cx="1818222" cy="1881107"/>
          </a:xfrm>
          <a:prstGeom prst="rect">
            <a:avLst/>
          </a:prstGeom>
          <a:noFill/>
          <a:ln>
            <a:noFill/>
          </a:ln>
        </p:spPr>
      </p:pic>
      <p:pic>
        <p:nvPicPr>
          <p:cNvPr id="104" name="Google Shape;104;p2"/>
          <p:cNvPicPr preferRelativeResize="0"/>
          <p:nvPr/>
        </p:nvPicPr>
        <p:blipFill rotWithShape="1">
          <a:blip r:embed="rId5">
            <a:alphaModFix/>
          </a:blip>
          <a:srcRect b="27519"/>
          <a:stretch/>
        </p:blipFill>
        <p:spPr>
          <a:xfrm>
            <a:off x="9988377" y="2488447"/>
            <a:ext cx="1820804" cy="188110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3"/>
          <p:cNvSpPr txBox="1"/>
          <p:nvPr/>
        </p:nvSpPr>
        <p:spPr>
          <a:xfrm>
            <a:off x="1065570" y="1266869"/>
            <a:ext cx="10060859" cy="39395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PY" sz="2500" b="1" i="0" u="none" strike="noStrike" cap="none" dirty="0">
                <a:solidFill>
                  <a:schemeClr val="dk1"/>
                </a:solidFill>
                <a:latin typeface="Arial"/>
                <a:ea typeface="Arial"/>
                <a:cs typeface="Arial"/>
                <a:sym typeface="Arial"/>
              </a:rPr>
              <a:t>Recuerde:</a:t>
            </a:r>
            <a:endParaRPr dirty="0"/>
          </a:p>
          <a:p>
            <a:pPr marL="0" marR="0" lvl="0" indent="0" algn="just" rtl="0">
              <a:spcBef>
                <a:spcPts val="0"/>
              </a:spcBef>
              <a:spcAft>
                <a:spcPts val="0"/>
              </a:spcAft>
              <a:buNone/>
            </a:pPr>
            <a:r>
              <a:rPr lang="es-PY" sz="2500" b="0" i="0" u="none" strike="noStrike" cap="none" dirty="0">
                <a:solidFill>
                  <a:schemeClr val="dk1"/>
                </a:solidFill>
                <a:latin typeface="Arial"/>
                <a:ea typeface="Arial"/>
                <a:cs typeface="Arial"/>
                <a:sym typeface="Arial"/>
              </a:rPr>
              <a:t>1-Contará con </a:t>
            </a:r>
            <a:r>
              <a:rPr lang="es-PY" sz="2500" dirty="0">
                <a:solidFill>
                  <a:schemeClr val="dk1"/>
                </a:solidFill>
              </a:rPr>
              <a:t>15</a:t>
            </a:r>
            <a:r>
              <a:rPr lang="es-PY" sz="2500" b="0" i="0" u="none" strike="noStrike" cap="none" dirty="0">
                <a:solidFill>
                  <a:schemeClr val="dk1"/>
                </a:solidFill>
                <a:latin typeface="Arial"/>
                <a:ea typeface="Arial"/>
                <a:cs typeface="Arial"/>
                <a:sym typeface="Arial"/>
              </a:rPr>
              <a:t> minutos de exposición y 5 minutos para responder a las consultas en la sesión de preguntas de los participantes.</a:t>
            </a:r>
            <a:endParaRPr dirty="0"/>
          </a:p>
          <a:p>
            <a:pPr marL="0" marR="0" lvl="0" indent="0" algn="just" rtl="0">
              <a:spcBef>
                <a:spcPts val="0"/>
              </a:spcBef>
              <a:spcAft>
                <a:spcPts val="0"/>
              </a:spcAft>
              <a:buNone/>
            </a:pPr>
            <a:r>
              <a:rPr lang="es-PY" sz="2500" b="0" i="0" u="none" strike="noStrike" cap="none" dirty="0">
                <a:solidFill>
                  <a:schemeClr val="dk1"/>
                </a:solidFill>
                <a:latin typeface="Arial"/>
                <a:ea typeface="Arial"/>
                <a:cs typeface="Arial"/>
                <a:sym typeface="Arial"/>
              </a:rPr>
              <a:t>2-Este es un modelo que está preparado para que pueda tener una idea de como organizar los puntos trascendentales de su investigación, en consideración del tiempo disponible. Por supuesto, podrá adecuarlo a sus necesidades sin embargo se recomienda altamente seguir la sugerencia en cantidad de </a:t>
            </a:r>
            <a:r>
              <a:rPr lang="es-PY" sz="2500" b="0" i="0" u="none" strike="noStrike" cap="none" dirty="0" err="1">
                <a:solidFill>
                  <a:schemeClr val="dk1"/>
                </a:solidFill>
                <a:latin typeface="Arial"/>
                <a:ea typeface="Arial"/>
                <a:cs typeface="Arial"/>
                <a:sym typeface="Arial"/>
              </a:rPr>
              <a:t>slides</a:t>
            </a:r>
            <a:r>
              <a:rPr lang="es-PY" sz="2500" b="0" i="0" u="none" strike="noStrike" cap="none" dirty="0">
                <a:solidFill>
                  <a:schemeClr val="dk1"/>
                </a:solidFill>
                <a:latin typeface="Arial"/>
                <a:ea typeface="Arial"/>
                <a:cs typeface="Arial"/>
                <a:sym typeface="Arial"/>
              </a:rPr>
              <a:t>.</a:t>
            </a:r>
            <a:endParaRPr dirty="0"/>
          </a:p>
          <a:p>
            <a:pPr algn="just"/>
            <a:r>
              <a:rPr lang="es-PY" sz="2500" b="0" i="0" u="none" strike="noStrike" cap="none" dirty="0">
                <a:solidFill>
                  <a:schemeClr val="dk1"/>
                </a:solidFill>
                <a:latin typeface="Arial"/>
                <a:ea typeface="Arial"/>
                <a:cs typeface="Arial"/>
                <a:sym typeface="Arial"/>
              </a:rPr>
              <a:t>3-Deberá enviar su presentación terminada como máximo una semana antes del inicio del evento a </a:t>
            </a:r>
            <a:r>
              <a:rPr lang="es-PY" sz="2000" b="1" i="0" dirty="0">
                <a:solidFill>
                  <a:schemeClr val="accent1"/>
                </a:solidFill>
                <a:effectLst/>
                <a:latin typeface="Roboto" panose="02000000000000000000" pitchFamily="2" charset="0"/>
              </a:rPr>
              <a:t>exposicionoraljpb@facen.una.py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4"/>
          <p:cNvSpPr txBox="1"/>
          <p:nvPr/>
        </p:nvSpPr>
        <p:spPr>
          <a:xfrm>
            <a:off x="3668660" y="338902"/>
            <a:ext cx="5106629" cy="55399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3000" b="1" i="0" u="none" strike="noStrike" cap="none">
                <a:solidFill>
                  <a:schemeClr val="dk1"/>
                </a:solidFill>
                <a:latin typeface="Arial"/>
                <a:ea typeface="Arial"/>
                <a:cs typeface="Arial"/>
                <a:sym typeface="Arial"/>
              </a:rPr>
              <a:t>INTRODUCCIÓN</a:t>
            </a:r>
            <a:endParaRPr sz="3000" b="0" i="0" u="none" strike="noStrike" cap="non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e7b4475ebe_3_0"/>
          <p:cNvSpPr txBox="1"/>
          <p:nvPr/>
        </p:nvSpPr>
        <p:spPr>
          <a:xfrm>
            <a:off x="3063598" y="338900"/>
            <a:ext cx="6064800" cy="5541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3000" b="1" i="0" u="none" strike="noStrike" cap="none">
                <a:solidFill>
                  <a:schemeClr val="dk1"/>
                </a:solidFill>
                <a:latin typeface="Arial"/>
                <a:ea typeface="Arial"/>
                <a:cs typeface="Arial"/>
                <a:sym typeface="Arial"/>
              </a:rPr>
              <a:t>INTRODUCCIÓN </a:t>
            </a:r>
            <a:r>
              <a:rPr lang="es-PY" sz="3000" b="1">
                <a:solidFill>
                  <a:schemeClr val="dk1"/>
                </a:solidFill>
              </a:rPr>
              <a:t>Y OBJETIVOS</a:t>
            </a:r>
            <a:endParaRPr sz="3000" b="0" i="0" u="none" strike="noStrike" cap="non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6"/>
          <p:cNvSpPr txBox="1"/>
          <p:nvPr/>
        </p:nvSpPr>
        <p:spPr>
          <a:xfrm>
            <a:off x="2270874" y="385816"/>
            <a:ext cx="7650253" cy="55399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PY" sz="3000" b="1">
                <a:solidFill>
                  <a:schemeClr val="dk1"/>
                </a:solidFill>
              </a:rPr>
              <a:t>MATERIALES Y MÉTODOS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7"/>
          <p:cNvSpPr txBox="1"/>
          <p:nvPr/>
        </p:nvSpPr>
        <p:spPr>
          <a:xfrm>
            <a:off x="3112650" y="373250"/>
            <a:ext cx="5966700" cy="5541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000"/>
              <a:buFont typeface="Arial"/>
              <a:buNone/>
            </a:pPr>
            <a:r>
              <a:rPr lang="es-PY" sz="3000" b="1" i="0" u="none" strike="noStrike" cap="none">
                <a:solidFill>
                  <a:srgbClr val="000000"/>
                </a:solidFill>
                <a:latin typeface="Arial"/>
                <a:ea typeface="Arial"/>
                <a:cs typeface="Arial"/>
                <a:sym typeface="Arial"/>
              </a:rPr>
              <a:t>RESULTADOS </a:t>
            </a:r>
            <a:r>
              <a:rPr lang="es-PY" sz="3000" b="1"/>
              <a:t>Y</a:t>
            </a:r>
            <a:r>
              <a:rPr lang="es-PY" sz="3000" b="1" i="0" u="none" strike="noStrike" cap="none">
                <a:solidFill>
                  <a:srgbClr val="000000"/>
                </a:solidFill>
                <a:latin typeface="Arial"/>
                <a:ea typeface="Arial"/>
                <a:cs typeface="Arial"/>
                <a:sym typeface="Arial"/>
              </a:rPr>
              <a:t> DISCUSIÓN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9"/>
          <p:cNvSpPr txBox="1"/>
          <p:nvPr/>
        </p:nvSpPr>
        <p:spPr>
          <a:xfrm>
            <a:off x="3137550" y="385825"/>
            <a:ext cx="5916900" cy="5541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000"/>
              <a:buFont typeface="Arial"/>
              <a:buNone/>
            </a:pPr>
            <a:r>
              <a:rPr lang="es-PY" sz="3000" b="1" i="0" u="none" strike="noStrike" cap="none">
                <a:solidFill>
                  <a:srgbClr val="000000"/>
                </a:solidFill>
                <a:latin typeface="Arial"/>
                <a:ea typeface="Arial"/>
                <a:cs typeface="Arial"/>
                <a:sym typeface="Arial"/>
              </a:rPr>
              <a:t>RESULTADOS </a:t>
            </a:r>
            <a:r>
              <a:rPr lang="es-PY" sz="3000" b="1"/>
              <a:t>Y</a:t>
            </a:r>
            <a:r>
              <a:rPr lang="es-PY" sz="3000" b="1" i="0" u="none" strike="noStrike" cap="none">
                <a:solidFill>
                  <a:srgbClr val="000000"/>
                </a:solidFill>
                <a:latin typeface="Arial"/>
                <a:ea typeface="Arial"/>
                <a:cs typeface="Arial"/>
                <a:sym typeface="Arial"/>
              </a:rPr>
              <a:t> DISCUSIÓN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8"/>
          <p:cNvSpPr txBox="1"/>
          <p:nvPr/>
        </p:nvSpPr>
        <p:spPr>
          <a:xfrm>
            <a:off x="2212650" y="400350"/>
            <a:ext cx="7766700" cy="5541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000"/>
              <a:buFont typeface="Arial"/>
              <a:buNone/>
            </a:pPr>
            <a:r>
              <a:rPr lang="es-PY" sz="3000" b="1"/>
              <a:t>CONCLUSIONES Y RECOMENDACIONES</a:t>
            </a:r>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Words>
  <Application>Microsoft Office PowerPoint</Application>
  <PresentationFormat>Panorámica</PresentationFormat>
  <Paragraphs>27</Paragraphs>
  <Slides>10</Slides>
  <Notes>10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Roboto</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autor</dc:creator>
  <cp:lastModifiedBy>Melissa Dos Santos</cp:lastModifiedBy>
  <cp:revision>1</cp:revision>
  <dcterms:created xsi:type="dcterms:W3CDTF">2021-04-29T13:38:13Z</dcterms:created>
  <dcterms:modified xsi:type="dcterms:W3CDTF">2021-08-11T02:55:34Z</dcterms:modified>
</cp:coreProperties>
</file>